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9E999-7CC2-45EF-8F3C-54A800FE76D7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E390B-9337-41AE-A8D8-352C19BC2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9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70518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39" y="-1"/>
            <a:ext cx="9148136" cy="6922236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22680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7052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79613"/>
            <a:ext cx="3810000" cy="4116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796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3213"/>
            <a:ext cx="3810000" cy="1982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2AE7-BC98-4F90-9F16-666AAE4D96BD}" type="datetime1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162CB9-B0FE-470D-A13D-8F9C79BC1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79613"/>
            <a:ext cx="3810000" cy="4116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9613"/>
            <a:ext cx="3810000" cy="4116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A641-E2EA-4781-8CF7-891D30E586A9}" type="datetime1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2E2609-7AB0-4902-BD7C-8779E7819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9144000" cy="69075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1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27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37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1AC47EE-224A-47E2-A0C4-868A5DB27EAA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A9F9BFD-9AFF-4D05-9389-30B9BF62C8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93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>
          <p15:clr>
            <a:srgbClr val="F26B43"/>
          </p15:clr>
        </p15:guide>
        <p15:guide id="15" orient="horz" pos="3960">
          <p15:clr>
            <a:srgbClr val="F26B43"/>
          </p15:clr>
        </p15:guide>
        <p15:guide id="16" orient="horz" pos="1536">
          <p15:clr>
            <a:srgbClr val="F26B43"/>
          </p15:clr>
        </p15:guide>
        <p15:guide id="17" orient="horz" pos="3840">
          <p15:clr>
            <a:srgbClr val="F26B43"/>
          </p15:clr>
        </p15:guide>
        <p15:guide id="18" pos="3312">
          <p15:clr>
            <a:srgbClr val="F26B43"/>
          </p15:clr>
        </p15:guide>
        <p15:guide id="19" pos="3600">
          <p15:clr>
            <a:srgbClr val="F26B43"/>
          </p15:clr>
        </p15:guide>
        <p15:guide id="20" orient="horz" pos="360">
          <p15:clr>
            <a:srgbClr val="F26B43"/>
          </p15:clr>
        </p15:guide>
        <p15:guide id="21" pos="5526">
          <p15:clr>
            <a:srgbClr val="F26B43"/>
          </p15:clr>
        </p15:guide>
        <p15:guide id="22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3.wmf"/><Relationship Id="rId9" Type="http://schemas.openxmlformats.org/officeDocument/2006/relationships/image" Target="../media/image4.wmf"/><Relationship Id="rId1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762000" y="1524000"/>
            <a:ext cx="7620000" cy="533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endParaRPr lang="en-US" b="1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24 – bài 13</a:t>
            </a:r>
            <a:br>
              <a:rPr lang="en-US" sz="4400" b="1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400" b="1" i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 </a:t>
            </a:r>
            <a:r>
              <a:rPr lang="vi-VN" sz="4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bội</a:t>
            </a:r>
            <a:r>
              <a:rPr lang="en-US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6A5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7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47700" y="903288"/>
            <a:ext cx="716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a)</a:t>
            </a:r>
            <a:r>
              <a:rPr lang="en-US" sz="3200" i="1" u="sng">
                <a:latin typeface="Times New Roman" pitchFamily="18" charset="0"/>
              </a:rPr>
              <a:t>Cách tìm bội</a:t>
            </a:r>
            <a:r>
              <a:rPr lang="en-US" sz="3200" i="1">
                <a:latin typeface="Times New Roman" pitchFamily="18" charset="0"/>
              </a:rPr>
              <a:t>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4800" y="304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/>
              <a:t>2) Cách tìm ước và bội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47700" y="1503363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b) </a:t>
            </a:r>
            <a:r>
              <a:rPr lang="en-US" sz="3200" i="1" u="sng">
                <a:latin typeface="Times New Roman" pitchFamily="18" charset="0"/>
              </a:rPr>
              <a:t>Cách tìm ước</a:t>
            </a:r>
            <a:r>
              <a:rPr lang="en-US" sz="3200" i="1">
                <a:latin typeface="Times New Roman" pitchFamily="18" charset="0"/>
              </a:rPr>
              <a:t>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43000" y="2362200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*VD : Tìm tập hợp Ư(8).</a:t>
            </a:r>
          </a:p>
        </p:txBody>
      </p:sp>
    </p:spTree>
    <p:extLst>
      <p:ext uri="{BB962C8B-B14F-4D97-AF65-F5344CB8AC3E}">
        <p14:creationId xmlns:p14="http://schemas.microsoft.com/office/powerpoint/2010/main" val="20835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0254" grpId="0"/>
      <p:bldP spid="6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0"/>
            <a:ext cx="1447800" cy="579438"/>
            <a:chOff x="480" y="384"/>
            <a:chExt cx="912" cy="365"/>
          </a:xfrm>
        </p:grpSpPr>
        <p:sp>
          <p:nvSpPr>
            <p:cNvPr id="18472" name="Text Box 2"/>
            <p:cNvSpPr txBox="1">
              <a:spLocks noChangeArrowheads="1"/>
            </p:cNvSpPr>
            <p:nvPr/>
          </p:nvSpPr>
          <p:spPr bwMode="auto">
            <a:xfrm>
              <a:off x="480" y="384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</a:t>
              </a:r>
              <a:r>
                <a:rPr lang="en-US" sz="3200" b="1">
                  <a:latin typeface="Times New Roman" pitchFamily="18" charset="0"/>
                </a:rPr>
                <a:t>    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3200" b="1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8473" name="Object 4"/>
            <p:cNvGraphicFramePr>
              <a:graphicFrameLocks noChangeAspect="1"/>
            </p:cNvGraphicFramePr>
            <p:nvPr/>
          </p:nvGraphicFramePr>
          <p:xfrm>
            <a:off x="720" y="384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Equation" r:id="rId3" imgW="76101" imgH="190252" progId="Equation.DSMT4">
                    <p:embed/>
                  </p:oleObj>
                </mc:Choice>
                <mc:Fallback>
                  <p:oleObj name="Equation" r:id="rId3" imgW="76101" imgH="190252" progId="Equation.DSMT4">
                    <p:embed/>
                    <p:pic>
                      <p:nvPicPr>
                        <p:cNvPr id="1847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84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81025" y="762000"/>
            <a:ext cx="1447800" cy="617538"/>
            <a:chOff x="462" y="787"/>
            <a:chExt cx="912" cy="389"/>
          </a:xfrm>
        </p:grpSpPr>
        <p:graphicFrame>
          <p:nvGraphicFramePr>
            <p:cNvPr id="18470" name="Object 3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Equation" r:id="rId5" imgW="76101" imgH="190252" progId="Equation.DSMT4">
                    <p:embed/>
                  </p:oleObj>
                </mc:Choice>
                <mc:Fallback>
                  <p:oleObj name="Equation" r:id="rId5" imgW="76101" imgH="190252" progId="Equation.DSMT4">
                    <p:embed/>
                    <p:pic>
                      <p:nvPicPr>
                        <p:cNvPr id="1847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71" name="Text Box 5"/>
            <p:cNvSpPr txBox="1">
              <a:spLocks noChangeArrowheads="1"/>
            </p:cNvSpPr>
            <p:nvPr/>
          </p:nvSpPr>
          <p:spPr bwMode="auto">
            <a:xfrm>
              <a:off x="462" y="787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 </a:t>
              </a:r>
              <a:r>
                <a:rPr lang="en-US" sz="3200" b="1">
                  <a:latin typeface="Times New Roman" pitchFamily="18" charset="0"/>
                </a:rPr>
                <a:t> 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2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09588" y="2209800"/>
            <a:ext cx="1447800" cy="617538"/>
            <a:chOff x="417" y="787"/>
            <a:chExt cx="912" cy="389"/>
          </a:xfrm>
        </p:grpSpPr>
        <p:graphicFrame>
          <p:nvGraphicFramePr>
            <p:cNvPr id="18468" name="Object 9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Equation" r:id="rId6" imgW="76101" imgH="190252" progId="Equation.DSMT4">
                    <p:embed/>
                  </p:oleObj>
                </mc:Choice>
                <mc:Fallback>
                  <p:oleObj name="Equation" r:id="rId6" imgW="76101" imgH="190252" progId="Equation.DSMT4">
                    <p:embed/>
                    <p:pic>
                      <p:nvPicPr>
                        <p:cNvPr id="18468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9" name="Text Box 10"/>
            <p:cNvSpPr txBox="1">
              <a:spLocks noChangeArrowheads="1"/>
            </p:cNvSpPr>
            <p:nvPr/>
          </p:nvSpPr>
          <p:spPr bwMode="auto">
            <a:xfrm>
              <a:off x="417" y="787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</a:t>
              </a:r>
              <a:r>
                <a:rPr lang="en-US" sz="3200" b="1">
                  <a:latin typeface="Times New Roman" pitchFamily="18" charset="0"/>
                </a:rPr>
                <a:t>     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82613" y="5029200"/>
            <a:ext cx="1447800" cy="617538"/>
            <a:chOff x="480" y="787"/>
            <a:chExt cx="912" cy="389"/>
          </a:xfrm>
        </p:grpSpPr>
        <p:graphicFrame>
          <p:nvGraphicFramePr>
            <p:cNvPr id="18466" name="Object 12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7" imgW="76101" imgH="190252" progId="Equation.DSMT4">
                    <p:embed/>
                  </p:oleObj>
                </mc:Choice>
                <mc:Fallback>
                  <p:oleObj name="Equation" r:id="rId7" imgW="76101" imgH="190252" progId="Equation.DSMT4">
                    <p:embed/>
                    <p:pic>
                      <p:nvPicPr>
                        <p:cNvPr id="1846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7" name="Text Box 13"/>
            <p:cNvSpPr txBox="1">
              <a:spLocks noChangeArrowheads="1"/>
            </p:cNvSpPr>
            <p:nvPr/>
          </p:nvSpPr>
          <p:spPr bwMode="auto">
            <a:xfrm>
              <a:off x="480" y="787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</a:t>
              </a:r>
              <a:r>
                <a:rPr lang="en-US" sz="3200" b="1">
                  <a:latin typeface="Times New Roman" pitchFamily="18" charset="0"/>
                </a:rPr>
                <a:t>    </a:t>
              </a: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66738" y="1447800"/>
            <a:ext cx="1524000" cy="719138"/>
            <a:chOff x="357" y="1104"/>
            <a:chExt cx="960" cy="453"/>
          </a:xfrm>
        </p:grpSpPr>
        <p:grpSp>
          <p:nvGrpSpPr>
            <p:cNvPr id="18462" name="Group 14"/>
            <p:cNvGrpSpPr>
              <a:grpSpLocks/>
            </p:cNvGrpSpPr>
            <p:nvPr/>
          </p:nvGrpSpPr>
          <p:grpSpPr bwMode="auto">
            <a:xfrm>
              <a:off x="624" y="1178"/>
              <a:ext cx="287" cy="379"/>
              <a:chOff x="912" y="3290"/>
              <a:chExt cx="287" cy="379"/>
            </a:xfrm>
          </p:grpSpPr>
          <p:graphicFrame>
            <p:nvGraphicFramePr>
              <p:cNvPr id="18464" name="Object 15"/>
              <p:cNvGraphicFramePr>
                <a:graphicFrameLocks noChangeAspect="1"/>
              </p:cNvGraphicFramePr>
              <p:nvPr/>
            </p:nvGraphicFramePr>
            <p:xfrm>
              <a:off x="951" y="3290"/>
              <a:ext cx="207" cy="3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5" name="Equation" r:id="rId8" imgW="76101" imgH="190252" progId="Equation.DSMT4">
                      <p:embed/>
                    </p:oleObj>
                  </mc:Choice>
                  <mc:Fallback>
                    <p:oleObj name="Equation" r:id="rId8" imgW="76101" imgH="190252" progId="Equation.DSMT4">
                      <p:embed/>
                      <p:pic>
                        <p:nvPicPr>
                          <p:cNvPr id="18464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1" y="3290"/>
                            <a:ext cx="207" cy="3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65" name="Line 16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3" name="Text Box 17"/>
            <p:cNvSpPr txBox="1">
              <a:spLocks noChangeArrowheads="1"/>
            </p:cNvSpPr>
            <p:nvPr/>
          </p:nvSpPr>
          <p:spPr bwMode="auto">
            <a:xfrm>
              <a:off x="357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8     3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33400" y="2789238"/>
            <a:ext cx="1524000" cy="715962"/>
            <a:chOff x="384" y="1085"/>
            <a:chExt cx="960" cy="451"/>
          </a:xfrm>
        </p:grpSpPr>
        <p:grpSp>
          <p:nvGrpSpPr>
            <p:cNvPr id="18458" name="Group 21"/>
            <p:cNvGrpSpPr>
              <a:grpSpLocks/>
            </p:cNvGrpSpPr>
            <p:nvPr/>
          </p:nvGrpSpPr>
          <p:grpSpPr bwMode="auto">
            <a:xfrm>
              <a:off x="624" y="1128"/>
              <a:ext cx="288" cy="408"/>
              <a:chOff x="912" y="3240"/>
              <a:chExt cx="288" cy="408"/>
            </a:xfrm>
          </p:grpSpPr>
          <p:graphicFrame>
            <p:nvGraphicFramePr>
              <p:cNvPr id="18460" name="Object 22"/>
              <p:cNvGraphicFramePr>
                <a:graphicFrameLocks noChangeAspect="1"/>
              </p:cNvGraphicFramePr>
              <p:nvPr/>
            </p:nvGraphicFramePr>
            <p:xfrm>
              <a:off x="977" y="3240"/>
              <a:ext cx="223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6" name="Equation" r:id="rId10" imgW="76101" imgH="190252" progId="Equation.DSMT4">
                      <p:embed/>
                    </p:oleObj>
                  </mc:Choice>
                  <mc:Fallback>
                    <p:oleObj name="Equation" r:id="rId10" imgW="76101" imgH="190252" progId="Equation.DSMT4">
                      <p:embed/>
                      <p:pic>
                        <p:nvPicPr>
                          <p:cNvPr id="1846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7" y="3240"/>
                            <a:ext cx="223" cy="4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61" name="Line 23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9" name="Text Box 24"/>
            <p:cNvSpPr txBox="1">
              <a:spLocks noChangeArrowheads="1"/>
            </p:cNvSpPr>
            <p:nvPr/>
          </p:nvSpPr>
          <p:spPr bwMode="auto">
            <a:xfrm>
              <a:off x="384" y="1085"/>
              <a:ext cx="96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8       5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3400" y="3505200"/>
            <a:ext cx="1524000" cy="684213"/>
            <a:chOff x="384" y="1104"/>
            <a:chExt cx="960" cy="431"/>
          </a:xfrm>
        </p:grpSpPr>
        <p:grpSp>
          <p:nvGrpSpPr>
            <p:cNvPr id="18454" name="Group 26"/>
            <p:cNvGrpSpPr>
              <a:grpSpLocks/>
            </p:cNvGrpSpPr>
            <p:nvPr/>
          </p:nvGrpSpPr>
          <p:grpSpPr bwMode="auto">
            <a:xfrm>
              <a:off x="624" y="1113"/>
              <a:ext cx="287" cy="422"/>
              <a:chOff x="912" y="3225"/>
              <a:chExt cx="287" cy="422"/>
            </a:xfrm>
          </p:grpSpPr>
          <p:graphicFrame>
            <p:nvGraphicFramePr>
              <p:cNvPr id="18456" name="Object 27"/>
              <p:cNvGraphicFramePr>
                <a:graphicFrameLocks noChangeAspect="1"/>
              </p:cNvGraphicFramePr>
              <p:nvPr/>
            </p:nvGraphicFramePr>
            <p:xfrm>
              <a:off x="969" y="3225"/>
              <a:ext cx="230" cy="4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7" name="Equation" r:id="rId11" imgW="76101" imgH="190252" progId="Equation.DSMT4">
                      <p:embed/>
                    </p:oleObj>
                  </mc:Choice>
                  <mc:Fallback>
                    <p:oleObj name="Equation" r:id="rId11" imgW="76101" imgH="190252" progId="Equation.DSMT4">
                      <p:embed/>
                      <p:pic>
                        <p:nvPicPr>
                          <p:cNvPr id="18456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9" y="3225"/>
                            <a:ext cx="230" cy="4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57" name="Line 28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5" name="Text Box 29"/>
            <p:cNvSpPr txBox="1">
              <a:spLocks noChangeArrowheads="1"/>
            </p:cNvSpPr>
            <p:nvPr/>
          </p:nvSpPr>
          <p:spPr bwMode="auto">
            <a:xfrm>
              <a:off x="384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8       6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533400" y="4191000"/>
            <a:ext cx="1524000" cy="685800"/>
            <a:chOff x="384" y="1104"/>
            <a:chExt cx="960" cy="432"/>
          </a:xfrm>
        </p:grpSpPr>
        <p:grpSp>
          <p:nvGrpSpPr>
            <p:cNvPr id="18450" name="Group 31"/>
            <p:cNvGrpSpPr>
              <a:grpSpLocks/>
            </p:cNvGrpSpPr>
            <p:nvPr/>
          </p:nvGrpSpPr>
          <p:grpSpPr bwMode="auto">
            <a:xfrm>
              <a:off x="624" y="1184"/>
              <a:ext cx="287" cy="352"/>
              <a:chOff x="912" y="3296"/>
              <a:chExt cx="287" cy="352"/>
            </a:xfrm>
          </p:grpSpPr>
          <p:graphicFrame>
            <p:nvGraphicFramePr>
              <p:cNvPr id="18452" name="Object 32"/>
              <p:cNvGraphicFramePr>
                <a:graphicFrameLocks noChangeAspect="1"/>
              </p:cNvGraphicFramePr>
              <p:nvPr/>
            </p:nvGraphicFramePr>
            <p:xfrm>
              <a:off x="987" y="3296"/>
              <a:ext cx="19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8" name="Equation" r:id="rId12" imgW="76101" imgH="190252" progId="Equation.DSMT4">
                      <p:embed/>
                    </p:oleObj>
                  </mc:Choice>
                  <mc:Fallback>
                    <p:oleObj name="Equation" r:id="rId12" imgW="76101" imgH="190252" progId="Equation.DSMT4">
                      <p:embed/>
                      <p:pic>
                        <p:nvPicPr>
                          <p:cNvPr id="18452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87" y="3296"/>
                            <a:ext cx="19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453" name="Line 33"/>
              <p:cNvSpPr>
                <a:spLocks noChangeShapeType="1"/>
              </p:cNvSpPr>
              <p:nvPr/>
            </p:nvSpPr>
            <p:spPr bwMode="auto">
              <a:xfrm flipH="1">
                <a:off x="912" y="331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1" name="Text Box 34"/>
            <p:cNvSpPr txBox="1">
              <a:spLocks noChangeArrowheads="1"/>
            </p:cNvSpPr>
            <p:nvPr/>
          </p:nvSpPr>
          <p:spPr bwMode="auto">
            <a:xfrm>
              <a:off x="384" y="1104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8       7</a:t>
              </a:r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1600200" y="457200"/>
            <a:ext cx="3048000" cy="4876800"/>
            <a:chOff x="1008" y="288"/>
            <a:chExt cx="1920" cy="3072"/>
          </a:xfrm>
        </p:grpSpPr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1008" y="288"/>
              <a:ext cx="1872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40"/>
            <p:cNvSpPr>
              <a:spLocks noChangeShapeType="1"/>
            </p:cNvSpPr>
            <p:nvPr/>
          </p:nvSpPr>
          <p:spPr bwMode="auto">
            <a:xfrm>
              <a:off x="1008" y="672"/>
              <a:ext cx="1920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41"/>
            <p:cNvSpPr>
              <a:spLocks noChangeShapeType="1"/>
            </p:cNvSpPr>
            <p:nvPr/>
          </p:nvSpPr>
          <p:spPr bwMode="auto">
            <a:xfrm flipV="1">
              <a:off x="1104" y="1008"/>
              <a:ext cx="1824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42"/>
            <p:cNvSpPr>
              <a:spLocks noChangeShapeType="1"/>
            </p:cNvSpPr>
            <p:nvPr/>
          </p:nvSpPr>
          <p:spPr bwMode="auto">
            <a:xfrm flipV="1">
              <a:off x="1104" y="1008"/>
              <a:ext cx="1824" cy="2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4800600" y="228600"/>
            <a:ext cx="3124200" cy="2895600"/>
          </a:xfrm>
          <a:prstGeom prst="star24">
            <a:avLst>
              <a:gd name="adj" fmla="val 37500"/>
            </a:avLst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Đây là</a:t>
            </a:r>
          </a:p>
          <a:p>
            <a:pPr algn="ctr" eaLnBrk="1" hangingPunct="1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ước của 8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/>
        </p:nvGraphicFramePr>
        <p:xfrm>
          <a:off x="5486400" y="3581400"/>
          <a:ext cx="1981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3" imgW="596641" imgH="253890" progId="Equation.DSMT4">
                  <p:embed/>
                </p:oleObj>
              </mc:Choice>
              <mc:Fallback>
                <p:oleObj name="Equation" r:id="rId13" imgW="596641" imgH="253890" progId="Equation.DSMT4">
                  <p:embed/>
                  <p:pic>
                    <p:nvPicPr>
                      <p:cNvPr id="311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81400"/>
                        <a:ext cx="19812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4191000" y="37338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Ư(8)=</a:t>
            </a:r>
          </a:p>
        </p:txBody>
      </p:sp>
    </p:spTree>
    <p:extLst>
      <p:ext uri="{BB962C8B-B14F-4D97-AF65-F5344CB8AC3E}">
        <p14:creationId xmlns:p14="http://schemas.microsoft.com/office/powerpoint/2010/main" val="33800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nimBg="1" autoUpdateAnimBg="0"/>
      <p:bldP spid="3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3" name="AutoShape 45"/>
          <p:cNvSpPr>
            <a:spLocks noGrp="1" noChangeArrowheads="1"/>
          </p:cNvSpPr>
          <p:nvPr>
            <p:ph type="title" idx="4294967295"/>
          </p:nvPr>
        </p:nvSpPr>
        <p:spPr>
          <a:xfrm>
            <a:off x="596537" y="209006"/>
            <a:ext cx="8077200" cy="23622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CC"/>
          </a:solidFill>
          <a:ln>
            <a:solidFill>
              <a:srgbClr val="993366"/>
            </a:solidFill>
            <a:round/>
            <a:headEnd/>
            <a:tailEnd/>
          </a:ln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en-US" sz="3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 tìm các ước của số a(a&gt;1)</a:t>
            </a:r>
            <a:b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làm như thế nào ?</a:t>
            </a:r>
          </a:p>
        </p:txBody>
      </p:sp>
      <p:sp>
        <p:nvSpPr>
          <p:cNvPr id="17457" name="Text Box 49"/>
          <p:cNvSpPr>
            <a:spLocks noGrp="1" noChangeArrowheads="1"/>
          </p:cNvSpPr>
          <p:nvPr>
            <p:ph idx="4294967295"/>
          </p:nvPr>
        </p:nvSpPr>
        <p:spPr>
          <a:xfrm>
            <a:off x="596537" y="3285308"/>
            <a:ext cx="7772400" cy="2057400"/>
          </a:xfrm>
          <a:prstGeom prst="rect">
            <a:avLst/>
          </a:prstGeom>
          <a:solidFill>
            <a:srgbClr val="FFFF66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thể tìm các ước của a(a&gt;1)bằng cách lần lượt chia a cho các số tự nhiên từ 1 đến a để xét xem a chia hết cho những số nào, khi đó các số ấy là ước của a.</a:t>
            </a:r>
          </a:p>
        </p:txBody>
      </p:sp>
    </p:spTree>
    <p:extLst>
      <p:ext uri="{BB962C8B-B14F-4D97-AF65-F5344CB8AC3E}">
        <p14:creationId xmlns:p14="http://schemas.microsoft.com/office/powerpoint/2010/main" val="317072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3" grpId="0" animBg="1" autoUpdateAnimBg="0"/>
      <p:bldP spid="1745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62000" cy="533400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chemeClr val="bg1"/>
                </a:solidFill>
              </a:rPr>
              <a:t>?3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990601" y="1157288"/>
            <a:ext cx="5638801" cy="648789"/>
          </a:xfrm>
        </p:spPr>
        <p:txBody>
          <a:bodyPr>
            <a:noAutofit/>
          </a:bodyPr>
          <a:lstStyle/>
          <a:p>
            <a:pPr lvl="4">
              <a:buFontTx/>
              <a:buNone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tập hợp các ước của 12?</a:t>
            </a:r>
          </a:p>
        </p:txBody>
      </p:sp>
      <p:graphicFrame>
        <p:nvGraphicFramePr>
          <p:cNvPr id="58381" name="Object 1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83307768"/>
              </p:ext>
            </p:extLst>
          </p:nvPr>
        </p:nvGraphicFramePr>
        <p:xfrm>
          <a:off x="6005422" y="2498408"/>
          <a:ext cx="517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215713" imgH="253780" progId="Equation.DSMT4">
                  <p:embed/>
                </p:oleObj>
              </mc:Choice>
              <mc:Fallback>
                <p:oleObj name="Equation" r:id="rId3" imgW="215713" imgH="253780" progId="Equation.DSMT4">
                  <p:embed/>
                  <p:pic>
                    <p:nvPicPr>
                      <p:cNvPr id="58381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422" y="2498408"/>
                        <a:ext cx="5175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43936587"/>
              </p:ext>
            </p:extLst>
          </p:nvPr>
        </p:nvGraphicFramePr>
        <p:xfrm>
          <a:off x="4816384" y="3217512"/>
          <a:ext cx="28956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155700" imgH="254000" progId="Equation.DSMT4">
                  <p:embed/>
                </p:oleObj>
              </mc:Choice>
              <mc:Fallback>
                <p:oleObj name="Equation" r:id="rId5" imgW="1155700" imgH="254000" progId="Equation.DSMT4">
                  <p:embed/>
                  <p:pic>
                    <p:nvPicPr>
                      <p:cNvPr id="58383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384" y="3217512"/>
                        <a:ext cx="28956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" y="185816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Giải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22512" y="249840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Ư(12)=</a:t>
            </a:r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28583"/>
              </p:ext>
            </p:extLst>
          </p:nvPr>
        </p:nvGraphicFramePr>
        <p:xfrm>
          <a:off x="1817912" y="2490470"/>
          <a:ext cx="1905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799753" imgH="253890" progId="Equation.DSMT4">
                  <p:embed/>
                </p:oleObj>
              </mc:Choice>
              <mc:Fallback>
                <p:oleObj name="Equation" r:id="rId7" imgW="799753" imgH="253890" progId="Equation.DSMT4">
                  <p:embed/>
                  <p:pic>
                    <p:nvPicPr>
                      <p:cNvPr id="583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912" y="2490470"/>
                        <a:ext cx="19050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786222" y="381000"/>
            <a:ext cx="685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4920" tIns="42460" rIns="84920" bIns="42460" anchor="ctr"/>
          <a:lstStyle>
            <a:lvl1pPr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?4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4648200" y="1134586"/>
            <a:ext cx="449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20" tIns="42460" rIns="84920" bIns="42460"/>
          <a:lstStyle/>
          <a:p>
            <a:pPr marL="319088" indent="-319088" defTabSz="849313">
              <a:lnSpc>
                <a:spcPct val="80000"/>
              </a:lnSpc>
              <a:spcBef>
                <a:spcPct val="20000"/>
              </a:spcBef>
            </a:pP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Tìm các ước của 1 và tìm một vài bội của 1?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786222" y="2519849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Ư(1)=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86222" y="1975188"/>
            <a:ext cx="841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108559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1" grpId="0" build="p"/>
      <p:bldP spid="58374" grpId="0"/>
      <p:bldP spid="58375" grpId="0"/>
      <p:bldP spid="58378" grpId="0" animBg="1"/>
      <p:bldP spid="58379" grpId="0" build="p"/>
      <p:bldP spid="58380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514" y="581388"/>
            <a:ext cx="7191414" cy="1560513"/>
          </a:xfrm>
        </p:spPr>
        <p:txBody>
          <a:bodyPr/>
          <a:lstStyle/>
          <a:p>
            <a:r>
              <a:rPr lang="en-US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2514" y="1979613"/>
            <a:ext cx="8621486" cy="297338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31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Ước và b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013"/>
            <a:ext cx="8382000" cy="624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4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34938"/>
            <a:ext cx="8077200" cy="946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u="sng" dirty="0" err="1"/>
              <a:t>Bài</a:t>
            </a:r>
            <a:r>
              <a:rPr lang="en-US" sz="2800" b="1" u="sng" dirty="0"/>
              <a:t> 1:</a:t>
            </a:r>
            <a:r>
              <a:rPr lang="en-US" sz="2800" b="1" dirty="0"/>
              <a:t> </a:t>
            </a:r>
            <a:r>
              <a:rPr lang="en-US" sz="2800" b="1" dirty="0" err="1"/>
              <a:t>Điền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từ</a:t>
            </a:r>
            <a:r>
              <a:rPr lang="en-US" sz="2800" b="1" dirty="0"/>
              <a:t> “</a:t>
            </a:r>
            <a:r>
              <a:rPr lang="en-US" sz="2800" b="1" dirty="0" err="1">
                <a:solidFill>
                  <a:srgbClr val="FF0000"/>
                </a:solidFill>
              </a:rPr>
              <a:t>ước</a:t>
            </a:r>
            <a:r>
              <a:rPr lang="en-US" sz="2800" b="1" dirty="0"/>
              <a:t>”; “ </a:t>
            </a:r>
            <a:r>
              <a:rPr lang="en-US" sz="2800" b="1" dirty="0" err="1">
                <a:solidFill>
                  <a:srgbClr val="0000FF"/>
                </a:solidFill>
              </a:rPr>
              <a:t>bội</a:t>
            </a:r>
            <a:r>
              <a:rPr lang="en-US" sz="2800" b="1" dirty="0"/>
              <a:t>”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</a:t>
            </a:r>
            <a:r>
              <a:rPr lang="en-US" sz="2800" b="1" dirty="0" err="1"/>
              <a:t>thích</a:t>
            </a:r>
            <a:r>
              <a:rPr lang="en-US" sz="2800" b="1" dirty="0"/>
              <a:t> </a:t>
            </a:r>
            <a:r>
              <a:rPr lang="en-US" sz="2800" b="1" dirty="0" err="1"/>
              <a:t>hợp</a:t>
            </a:r>
            <a:r>
              <a:rPr lang="en-US" sz="2800" b="1" dirty="0"/>
              <a:t> </a:t>
            </a:r>
            <a:r>
              <a:rPr lang="en-US" sz="2800" b="1" dirty="0" err="1"/>
              <a:t>vào</a:t>
            </a:r>
            <a:r>
              <a:rPr lang="en-US" sz="2800" b="1" dirty="0"/>
              <a:t> </a:t>
            </a:r>
            <a:r>
              <a:rPr lang="en-US" sz="2800" b="1" dirty="0" err="1"/>
              <a:t>chỗ</a:t>
            </a:r>
            <a:r>
              <a:rPr lang="en-US" sz="2800" b="1" dirty="0"/>
              <a:t> </a:t>
            </a:r>
            <a:r>
              <a:rPr lang="en-US" sz="2800" b="1" dirty="0" err="1"/>
              <a:t>chấm</a:t>
            </a:r>
            <a:endParaRPr lang="en-US" sz="2800" b="1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400" y="1276350"/>
            <a:ext cx="8229600" cy="94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* Một lớp có 36 em chia đều vào các tổ, thì số tổ là ……của 36.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3400" y="2527300"/>
            <a:ext cx="8229600" cy="137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*  Số học sinh của khối 6 xếp theo hàng 2; hàng 5; hàng 7 đều vừa đủ , thì số học sinh của khối 6 là………của 2; …… của 5; …. . của 7 .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52450" y="1590675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ước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131888" y="3284538"/>
            <a:ext cx="898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bội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954338" y="3278188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bội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724400" y="3265488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bội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28638" y="4376738"/>
            <a:ext cx="7893050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*Nếu x.y=20(              ) thì x là…… của 20; y là …… của 20; 20 là…… của x và y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713038" y="4370388"/>
          <a:ext cx="1371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583947" imgH="228501" progId="Equation.DSMT4">
                  <p:embed/>
                </p:oleObj>
              </mc:Choice>
              <mc:Fallback>
                <p:oleObj name="Equation" r:id="rId3" imgW="583947" imgH="228501" progId="Equation.DSMT4">
                  <p:embed/>
                  <p:pic>
                    <p:nvPicPr>
                      <p:cNvPr id="143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4370388"/>
                        <a:ext cx="1371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105400" y="423545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ước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42925" y="4689475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ước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378200" y="4706938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bội</a:t>
            </a:r>
          </a:p>
        </p:txBody>
      </p:sp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528638" y="5757863"/>
          <a:ext cx="333851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384300" imgH="254000" progId="Equation.DSMT4">
                  <p:embed/>
                </p:oleObj>
              </mc:Choice>
              <mc:Fallback>
                <p:oleObj name="Equation" r:id="rId5" imgW="1384300" imgH="254000" progId="Equation.DSMT4">
                  <p:embed/>
                  <p:pic>
                    <p:nvPicPr>
                      <p:cNvPr id="143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757863"/>
                        <a:ext cx="3338512" cy="593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927225" y="5700713"/>
            <a:ext cx="466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714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  <p:bldP spid="30724" grpId="0" animBg="1"/>
      <p:bldP spid="30725" grpId="0" animBg="1"/>
      <p:bldP spid="30726" grpId="0" autoUpdateAnimBg="0"/>
      <p:bldP spid="30727" grpId="0" autoUpdateAnimBg="0"/>
      <p:bldP spid="30728" grpId="0" autoUpdateAnimBg="0"/>
      <p:bldP spid="30729" grpId="0" autoUpdateAnimBg="0"/>
      <p:bldP spid="14349" grpId="0" animBg="1"/>
      <p:bldP spid="14351" grpId="0"/>
      <p:bldP spid="14352" grpId="0"/>
      <p:bldP spid="14353" grpId="0"/>
      <p:bldP spid="143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1300"/>
            <a:ext cx="7772400" cy="685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9184" name="Object 3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71058276"/>
              </p:ext>
            </p:extLst>
          </p:nvPr>
        </p:nvGraphicFramePr>
        <p:xfrm>
          <a:off x="788126" y="3523546"/>
          <a:ext cx="581977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2247840" imgH="482400" progId="Equation.DSMT4">
                  <p:embed/>
                </p:oleObj>
              </mc:Choice>
              <mc:Fallback>
                <p:oleObj name="Equation" r:id="rId3" imgW="2247840" imgH="482400" progId="Equation.DSMT4">
                  <p:embed/>
                  <p:pic>
                    <p:nvPicPr>
                      <p:cNvPr id="49184" name="Object 3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26" y="3523546"/>
                        <a:ext cx="5819775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570848"/>
              </p:ext>
            </p:extLst>
          </p:nvPr>
        </p:nvGraphicFramePr>
        <p:xfrm>
          <a:off x="470263" y="1150053"/>
          <a:ext cx="65532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1485900" imgH="431800" progId="Equation.DSMT4">
                  <p:embed/>
                </p:oleObj>
              </mc:Choice>
              <mc:Fallback>
                <p:oleObj name="Equation" r:id="rId5" imgW="1485900" imgH="431800" progId="Equation.DSMT4">
                  <p:embed/>
                  <p:pic>
                    <p:nvPicPr>
                      <p:cNvPr id="49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63" y="1150053"/>
                        <a:ext cx="65532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762000" y="2651125"/>
          <a:ext cx="50450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879600" imgH="254000" progId="Equation.DSMT4">
                  <p:embed/>
                </p:oleObj>
              </mc:Choice>
              <mc:Fallback>
                <p:oleObj name="Equation" r:id="rId7" imgW="1879600" imgH="254000" progId="Equation.DSMT4">
                  <p:embed/>
                  <p:pic>
                    <p:nvPicPr>
                      <p:cNvPr id="491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51125"/>
                        <a:ext cx="50450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838200" y="3419475"/>
          <a:ext cx="67421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2730500" imgH="431800" progId="Equation.DSMT4">
                  <p:embed/>
                </p:oleObj>
              </mc:Choice>
              <mc:Fallback>
                <p:oleObj name="Equation" r:id="rId9" imgW="2730500" imgH="431800" progId="Equation.DSMT4">
                  <p:embed/>
                  <p:pic>
                    <p:nvPicPr>
                      <p:cNvPr id="49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19475"/>
                        <a:ext cx="67421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658812" y="5029200"/>
            <a:ext cx="736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838200" y="5041900"/>
          <a:ext cx="15414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1" imgW="571252" imgH="215806" progId="Equation.DSMT4">
                  <p:embed/>
                </p:oleObj>
              </mc:Choice>
              <mc:Fallback>
                <p:oleObj name="Equation" r:id="rId11" imgW="571252" imgH="215806" progId="Equation.DSMT4">
                  <p:embed/>
                  <p:pic>
                    <p:nvPicPr>
                      <p:cNvPr id="491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41900"/>
                        <a:ext cx="154146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990600" y="57150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24586" name="Object 25"/>
          <p:cNvGraphicFramePr>
            <a:graphicFrameLocks noChangeAspect="1"/>
          </p:cNvGraphicFramePr>
          <p:nvPr/>
        </p:nvGraphicFramePr>
        <p:xfrm>
          <a:off x="5516563" y="5756275"/>
          <a:ext cx="3190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2458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5756275"/>
                        <a:ext cx="3190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27"/>
          <p:cNvGraphicFramePr>
            <a:graphicFrameLocks noChangeAspect="1"/>
          </p:cNvGraphicFramePr>
          <p:nvPr/>
        </p:nvGraphicFramePr>
        <p:xfrm>
          <a:off x="4121150" y="19558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2458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19558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3917950" y="5837238"/>
          <a:ext cx="1524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17" imgW="583947" imgH="152334" progId="Equation.DSMT4">
                  <p:embed/>
                </p:oleObj>
              </mc:Choice>
              <mc:Fallback>
                <p:oleObj name="Equation" r:id="rId17" imgW="583947" imgH="152334" progId="Equation.DSMT4">
                  <p:embed/>
                  <p:pic>
                    <p:nvPicPr>
                      <p:cNvPr id="491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5837238"/>
                        <a:ext cx="15240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3124200" y="19812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/>
              <a:t>Giải</a:t>
            </a:r>
          </a:p>
        </p:txBody>
      </p:sp>
      <p:sp>
        <p:nvSpPr>
          <p:cNvPr id="24590" name="Text Box 38"/>
          <p:cNvSpPr txBox="1">
            <a:spLocks noChangeArrowheads="1"/>
          </p:cNvSpPr>
          <p:nvPr/>
        </p:nvSpPr>
        <p:spPr bwMode="auto">
          <a:xfrm>
            <a:off x="990600" y="56388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4591" name="Text Box 39"/>
          <p:cNvSpPr txBox="1">
            <a:spLocks noChangeArrowheads="1"/>
          </p:cNvSpPr>
          <p:nvPr/>
        </p:nvSpPr>
        <p:spPr bwMode="auto">
          <a:xfrm>
            <a:off x="2667000" y="5211763"/>
            <a:ext cx="3352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49192" name="Object 40"/>
          <p:cNvGraphicFramePr>
            <a:graphicFrameLocks noChangeAspect="1"/>
          </p:cNvGraphicFramePr>
          <p:nvPr/>
        </p:nvGraphicFramePr>
        <p:xfrm>
          <a:off x="2379663" y="5121275"/>
          <a:ext cx="32416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19" imgW="1332921" imgH="177723" progId="Equation.DSMT4">
                  <p:embed/>
                </p:oleObj>
              </mc:Choice>
              <mc:Fallback>
                <p:oleObj name="Equation" r:id="rId19" imgW="1332921" imgH="177723" progId="Equation.DSMT4">
                  <p:embed/>
                  <p:pic>
                    <p:nvPicPr>
                      <p:cNvPr id="4919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5121275"/>
                        <a:ext cx="32416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3" name="Object 41"/>
          <p:cNvGraphicFramePr>
            <a:graphicFrameLocks noChangeAspect="1"/>
          </p:cNvGraphicFramePr>
          <p:nvPr/>
        </p:nvGraphicFramePr>
        <p:xfrm>
          <a:off x="762000" y="5718175"/>
          <a:ext cx="2819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21" imgW="1180588" imgH="253890" progId="Equation.DSMT4">
                  <p:embed/>
                </p:oleObj>
              </mc:Choice>
              <mc:Fallback>
                <p:oleObj name="Equation" r:id="rId21" imgW="1180588" imgH="253890" progId="Equation.DSMT4">
                  <p:embed/>
                  <p:pic>
                    <p:nvPicPr>
                      <p:cNvPr id="4919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18175"/>
                        <a:ext cx="2819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58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36" name="AutoShape 60"/>
          <p:cNvSpPr>
            <a:spLocks noChangeArrowheads="1"/>
          </p:cNvSpPr>
          <p:nvPr/>
        </p:nvSpPr>
        <p:spPr bwMode="auto">
          <a:xfrm rot="10800000">
            <a:off x="0" y="1524000"/>
            <a:ext cx="8763000" cy="4267200"/>
          </a:xfrm>
          <a:prstGeom prst="verticalScrol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rgbClr val="339966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eaLnBrk="1" hangingPunct="1"/>
            <a:endParaRPr lang="vi-VN" sz="1800">
              <a:latin typeface="Arial" charset="0"/>
              <a:cs typeface="Arial" charset="0"/>
            </a:endParaRPr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1841500" y="922338"/>
            <a:ext cx="5472113" cy="523875"/>
          </a:xfrm>
          <a:prstGeom prst="rect">
            <a:avLst/>
          </a:prstGeom>
          <a:solidFill>
            <a:srgbClr val="FFC000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HƯỚNG DẪN HỌC BÀI Ở NHÀ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620000" cy="2246769"/>
          </a:xfrm>
          <a:prstGeom prst="rect">
            <a:avLst/>
          </a:prstGeom>
          <a:solidFill>
            <a:srgbClr val="002060"/>
          </a:solidFill>
          <a:ln>
            <a:noFill/>
          </a:ln>
          <a:extLst/>
        </p:spPr>
        <p:txBody>
          <a:bodyPr>
            <a:spAutoFit/>
          </a:bodyPr>
          <a:lstStyle>
            <a:lvl1pPr marL="60960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06680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52400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98120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438400" indent="-609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89560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335280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81000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4267200" indent="-609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en-US" sz="2800">
                <a:solidFill>
                  <a:schemeClr val="bg1"/>
                </a:solidFill>
              </a:rPr>
              <a:t>Ôn tập kiến thức đã học.</a:t>
            </a:r>
          </a:p>
          <a:p>
            <a:pPr lvl="0"/>
            <a:r>
              <a:rPr lang="en-US" sz="2800">
                <a:solidFill>
                  <a:schemeClr val="bg1"/>
                </a:solidFill>
              </a:rPr>
              <a:t>BT113; </a:t>
            </a:r>
            <a:r>
              <a:rPr lang="en-US" sz="2800" smtClean="0">
                <a:solidFill>
                  <a:schemeClr val="bg1"/>
                </a:solidFill>
              </a:rPr>
              <a:t>114 Ôn </a:t>
            </a:r>
            <a:r>
              <a:rPr lang="en-US" sz="2800">
                <a:solidFill>
                  <a:schemeClr val="bg1"/>
                </a:solidFill>
              </a:rPr>
              <a:t>tập kiến thức đã học.</a:t>
            </a:r>
          </a:p>
          <a:p>
            <a:pPr lvl="0"/>
            <a:r>
              <a:rPr lang="en-US" sz="2800">
                <a:solidFill>
                  <a:schemeClr val="bg1"/>
                </a:solidFill>
              </a:rPr>
              <a:t>BT113; 114 – SGK/T44 + 45; BT141; 142; 144; 145 – SBT/T23 + 24.</a:t>
            </a:r>
          </a:p>
          <a:p>
            <a:pPr lvl="0"/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69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0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6" grpId="0" animBg="1"/>
      <p:bldP spid="50240" grpId="0" animBg="1"/>
      <p:bldP spid="50240" grpId="1" animBg="1"/>
      <p:bldP spid="3584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433252" y="169591"/>
            <a:ext cx="4800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1. </a:t>
            </a:r>
            <a:r>
              <a:rPr lang="en-US" sz="3200" b="1" u="sng" smtClean="0">
                <a:solidFill>
                  <a:srgbClr val="333399"/>
                </a:solidFill>
                <a:latin typeface="Times New Roman" pitchFamily="18" charset="0"/>
              </a:rPr>
              <a:t>Ước </a:t>
            </a:r>
            <a:r>
              <a:rPr lang="en-US" sz="3200" b="1" u="sng">
                <a:solidFill>
                  <a:srgbClr val="333399"/>
                </a:solidFill>
                <a:latin typeface="Times New Roman" pitchFamily="18" charset="0"/>
              </a:rPr>
              <a:t>và bội</a:t>
            </a:r>
            <a:r>
              <a:rPr lang="en-US" sz="3200" b="1">
                <a:latin typeface="Times New Roman" pitchFamily="18" charset="0"/>
              </a:rPr>
              <a:t>.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33252" y="1066157"/>
            <a:ext cx="82296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59534"/>
              </p:ext>
            </p:extLst>
          </p:nvPr>
        </p:nvGraphicFramePr>
        <p:xfrm>
          <a:off x="1040674" y="2325755"/>
          <a:ext cx="66833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057400" imgH="558720" progId="Equation.DSMT4">
                  <p:embed/>
                </p:oleObj>
              </mc:Choice>
              <mc:Fallback>
                <p:oleObj name="Equation" r:id="rId3" imgW="2057400" imgH="558720" progId="Equation.DSMT4">
                  <p:embed/>
                  <p:pic>
                    <p:nvPicPr>
                      <p:cNvPr id="20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674" y="2325755"/>
                        <a:ext cx="6683375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843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20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6" name="Group 62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328134698"/>
              </p:ext>
            </p:extLst>
          </p:nvPr>
        </p:nvGraphicFramePr>
        <p:xfrm>
          <a:off x="822960" y="1244141"/>
          <a:ext cx="7086600" cy="4632784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Đúng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Sai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32 là bội của 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16 là ước của 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 là bội của 21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5 là ước của 100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3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029200" y="1828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5067300" y="5297488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858000" y="468947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5029200" y="41910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029200" y="351472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6858000" y="2995613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858000" y="2362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28600" y="228600"/>
            <a:ext cx="8534400" cy="5794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Điền dấu ‘x’ vào ô thích hợp trong các câu sau: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90600" y="4746625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i="1"/>
              <a:t> 0 là ước của 7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135438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i="1"/>
              <a:t>1 là ước của 99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1413" y="5303838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49313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i="1"/>
              <a:t>0 là bội của 13</a:t>
            </a:r>
          </a:p>
        </p:txBody>
      </p:sp>
    </p:spTree>
    <p:extLst>
      <p:ext uri="{BB962C8B-B14F-4D97-AF65-F5344CB8AC3E}">
        <p14:creationId xmlns:p14="http://schemas.microsoft.com/office/powerpoint/2010/main" val="17900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 autoUpdateAnimBg="0"/>
      <p:bldP spid="11314" grpId="0" autoUpdateAnimBg="0"/>
      <p:bldP spid="11315" grpId="0" autoUpdateAnimBg="0"/>
      <p:bldP spid="11316" grpId="0" autoUpdateAnimBg="0"/>
      <p:bldP spid="11317" grpId="0" autoUpdateAnimBg="0"/>
      <p:bldP spid="11318" grpId="0" autoUpdateAnimBg="0"/>
      <p:bldP spid="11319" grpId="0" autoUpdateAnimBg="0"/>
      <p:bldP spid="11320" grpId="0" animBg="1" autoUpdateAnimBg="0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34963" y="1296988"/>
            <a:ext cx="8702675" cy="1169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cs typeface="Arial" charset="0"/>
              </a:rPr>
              <a:t>S</a:t>
            </a:r>
            <a:r>
              <a:rPr lang="en-US" sz="2800" b="1"/>
              <a:t>ố</a:t>
            </a:r>
            <a:r>
              <a:rPr lang="en-US" sz="2800" b="1">
                <a:cs typeface="Arial" charset="0"/>
              </a:rPr>
              <a:t>  18 có là b</a:t>
            </a:r>
            <a:r>
              <a:rPr lang="en-US" sz="2800" b="1"/>
              <a:t>ội của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cs typeface="Arial" charset="0"/>
              </a:rPr>
              <a:t> 3 không ? Có là </a:t>
            </a:r>
            <a:r>
              <a:rPr lang="en-US" sz="2800" b="1"/>
              <a:t>bội của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cs typeface="Arial" charset="0"/>
              </a:rPr>
              <a:t>4 không 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Số 4 có là ước của  12 không ? Có là ước của 15 không ?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09600" y="27813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u="sng"/>
              <a:t>Trả lời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14400" y="3676650"/>
            <a:ext cx="7848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12;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609600" y="609600"/>
            <a:ext cx="609600" cy="584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151757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9313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49313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849313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8493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defTabSz="8493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defTabSz="849313"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defTabSz="849313"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defTabSz="849313"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defTabSz="849313"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5F74222-CEA3-4316-A6F3-21E6F7BCA974}" type="slidenum">
              <a:rPr lang="en-US" sz="1300">
                <a:latin typeface="Times New Roman" pitchFamily="18" charset="0"/>
              </a:rPr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752600" y="2514600"/>
            <a:ext cx="4800600" cy="3962400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Một số có thể </a:t>
            </a:r>
          </a:p>
          <a:p>
            <a:pPr algn="ctr" eaLnBrk="1" hangingPunct="1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nhiều bội</a:t>
            </a:r>
          </a:p>
          <a:p>
            <a:pPr algn="ctr" eaLnBrk="1" hangingPunct="1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nhiều ước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6934200" cy="1323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hợp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ước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Ư(a).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hợp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bội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kí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hiệu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B(b)</a:t>
            </a:r>
          </a:p>
        </p:txBody>
      </p:sp>
    </p:spTree>
    <p:extLst>
      <p:ext uri="{BB962C8B-B14F-4D97-AF65-F5344CB8AC3E}">
        <p14:creationId xmlns:p14="http://schemas.microsoft.com/office/powerpoint/2010/main" val="27782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47700" y="903288"/>
            <a:ext cx="716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a)</a:t>
            </a:r>
            <a:r>
              <a:rPr lang="en-US" sz="3200" b="1" u="sng">
                <a:solidFill>
                  <a:srgbClr val="333399"/>
                </a:solidFill>
                <a:latin typeface="Times New Roman" pitchFamily="18" charset="0"/>
              </a:rPr>
              <a:t>Cách tìm bội</a:t>
            </a:r>
            <a:r>
              <a:rPr lang="en-US" sz="3200" b="1">
                <a:latin typeface="Times New Roman" pitchFamily="18" charset="0"/>
              </a:rPr>
              <a:t>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4800" y="3048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0000FF"/>
                </a:solidFill>
              </a:rPr>
              <a:t>2) Cách tìm ước và bội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882424" y="1780903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Ví dụ 1: Tìm các bội nhỏ hơn 30 của 7?</a:t>
            </a:r>
          </a:p>
        </p:txBody>
      </p:sp>
    </p:spTree>
    <p:extLst>
      <p:ext uri="{BB962C8B-B14F-4D97-AF65-F5344CB8AC3E}">
        <p14:creationId xmlns:p14="http://schemas.microsoft.com/office/powerpoint/2010/main" val="27436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0254" grpId="0"/>
      <p:bldP spid="102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9600" y="533400"/>
            <a:ext cx="2209800" cy="579438"/>
            <a:chOff x="384" y="336"/>
            <a:chExt cx="1392" cy="365"/>
          </a:xfrm>
        </p:grpSpPr>
        <p:sp>
          <p:nvSpPr>
            <p:cNvPr id="13340" name="Text Box 2"/>
            <p:cNvSpPr txBox="1">
              <a:spLocks noChangeArrowheads="1"/>
            </p:cNvSpPr>
            <p:nvPr/>
          </p:nvSpPr>
          <p:spPr bwMode="auto">
            <a:xfrm>
              <a:off x="384" y="336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0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41" name="Text Box 9"/>
            <p:cNvSpPr txBox="1">
              <a:spLocks noChangeArrowheads="1"/>
            </p:cNvSpPr>
            <p:nvPr/>
          </p:nvSpPr>
          <p:spPr bwMode="auto">
            <a:xfrm>
              <a:off x="1440" y="336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09600" y="1020763"/>
            <a:ext cx="2286000" cy="579437"/>
            <a:chOff x="384" y="643"/>
            <a:chExt cx="1440" cy="365"/>
          </a:xfrm>
        </p:grpSpPr>
        <p:sp>
          <p:nvSpPr>
            <p:cNvPr id="13338" name="Text Box 3"/>
            <p:cNvSpPr txBox="1">
              <a:spLocks noChangeArrowheads="1"/>
            </p:cNvSpPr>
            <p:nvPr/>
          </p:nvSpPr>
          <p:spPr bwMode="auto">
            <a:xfrm>
              <a:off x="384" y="643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1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39" name="Text Box 10"/>
            <p:cNvSpPr txBox="1">
              <a:spLocks noChangeArrowheads="1"/>
            </p:cNvSpPr>
            <p:nvPr/>
          </p:nvSpPr>
          <p:spPr bwMode="auto">
            <a:xfrm>
              <a:off x="1488" y="643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09600" y="1524000"/>
            <a:ext cx="2514600" cy="655638"/>
            <a:chOff x="384" y="960"/>
            <a:chExt cx="1584" cy="413"/>
          </a:xfrm>
        </p:grpSpPr>
        <p:sp>
          <p:nvSpPr>
            <p:cNvPr id="13336" name="Text Box 4"/>
            <p:cNvSpPr txBox="1">
              <a:spLocks noChangeArrowheads="1"/>
            </p:cNvSpPr>
            <p:nvPr/>
          </p:nvSpPr>
          <p:spPr bwMode="auto">
            <a:xfrm>
              <a:off x="384" y="1008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2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37" name="Text Box 11"/>
            <p:cNvSpPr txBox="1">
              <a:spLocks noChangeArrowheads="1"/>
            </p:cNvSpPr>
            <p:nvPr/>
          </p:nvSpPr>
          <p:spPr bwMode="auto">
            <a:xfrm>
              <a:off x="1488" y="960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14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09600" y="2057400"/>
            <a:ext cx="2514600" cy="609600"/>
            <a:chOff x="384" y="1296"/>
            <a:chExt cx="1584" cy="384"/>
          </a:xfrm>
        </p:grpSpPr>
        <p:sp>
          <p:nvSpPr>
            <p:cNvPr id="13334" name="Text Box 5"/>
            <p:cNvSpPr txBox="1">
              <a:spLocks noChangeArrowheads="1"/>
            </p:cNvSpPr>
            <p:nvPr/>
          </p:nvSpPr>
          <p:spPr bwMode="auto">
            <a:xfrm>
              <a:off x="384" y="1315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3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35" name="Text Box 12"/>
            <p:cNvSpPr txBox="1">
              <a:spLocks noChangeArrowheads="1"/>
            </p:cNvSpPr>
            <p:nvPr/>
          </p:nvSpPr>
          <p:spPr bwMode="auto">
            <a:xfrm>
              <a:off x="1488" y="1296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21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609600" y="2697163"/>
            <a:ext cx="2590800" cy="579437"/>
            <a:chOff x="384" y="1699"/>
            <a:chExt cx="1632" cy="365"/>
          </a:xfrm>
        </p:grpSpPr>
        <p:sp>
          <p:nvSpPr>
            <p:cNvPr id="13332" name="Text Box 6"/>
            <p:cNvSpPr txBox="1">
              <a:spLocks noChangeArrowheads="1"/>
            </p:cNvSpPr>
            <p:nvPr/>
          </p:nvSpPr>
          <p:spPr bwMode="auto">
            <a:xfrm>
              <a:off x="384" y="1699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4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33" name="Text Box 13"/>
            <p:cNvSpPr txBox="1">
              <a:spLocks noChangeArrowheads="1"/>
            </p:cNvSpPr>
            <p:nvPr/>
          </p:nvSpPr>
          <p:spPr bwMode="auto">
            <a:xfrm>
              <a:off x="1488" y="1699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28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85800" y="3230563"/>
            <a:ext cx="2514600" cy="579437"/>
            <a:chOff x="432" y="2035"/>
            <a:chExt cx="1584" cy="365"/>
          </a:xfrm>
        </p:grpSpPr>
        <p:sp>
          <p:nvSpPr>
            <p:cNvPr id="13330" name="Text Box 7"/>
            <p:cNvSpPr txBox="1">
              <a:spLocks noChangeArrowheads="1"/>
            </p:cNvSpPr>
            <p:nvPr/>
          </p:nvSpPr>
          <p:spPr bwMode="auto">
            <a:xfrm>
              <a:off x="432" y="2035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7 . </a:t>
              </a:r>
              <a:r>
                <a:rPr lang="en-US" sz="3200" b="1">
                  <a:solidFill>
                    <a:srgbClr val="0000CC"/>
                  </a:solidFill>
                  <a:latin typeface="Times New Roman" pitchFamily="18" charset="0"/>
                </a:rPr>
                <a:t>5</a:t>
              </a:r>
              <a:r>
                <a:rPr lang="en-US" sz="3200" b="1">
                  <a:latin typeface="Times New Roman" pitchFamily="18" charset="0"/>
                </a:rPr>
                <a:t> =</a:t>
              </a:r>
            </a:p>
          </p:txBody>
        </p:sp>
        <p:sp>
          <p:nvSpPr>
            <p:cNvPr id="13331" name="Text Box 14"/>
            <p:cNvSpPr txBox="1">
              <a:spLocks noChangeArrowheads="1"/>
            </p:cNvSpPr>
            <p:nvPr/>
          </p:nvSpPr>
          <p:spPr bwMode="auto">
            <a:xfrm>
              <a:off x="1488" y="2035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fontAlgn="base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</a:rPr>
                <a:t>35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62000" y="37338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…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852738" y="3244850"/>
            <a:ext cx="37433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 </a:t>
            </a:r>
            <a:r>
              <a:rPr lang="en-US" i="1">
                <a:latin typeface="Times New Roman" pitchFamily="18" charset="0"/>
              </a:rPr>
              <a:t>Loại vì 35&gt;30</a:t>
            </a:r>
            <a:r>
              <a:rPr lang="en-US" b="1"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743200" y="838200"/>
            <a:ext cx="1981200" cy="2743200"/>
            <a:chOff x="1728" y="528"/>
            <a:chExt cx="1248" cy="1728"/>
          </a:xfrm>
        </p:grpSpPr>
        <p:sp>
          <p:nvSpPr>
            <p:cNvPr id="13324" name="Line 18"/>
            <p:cNvSpPr>
              <a:spLocks noChangeShapeType="1"/>
            </p:cNvSpPr>
            <p:nvPr/>
          </p:nvSpPr>
          <p:spPr bwMode="auto">
            <a:xfrm>
              <a:off x="1728" y="528"/>
              <a:ext cx="1248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9"/>
            <p:cNvSpPr>
              <a:spLocks noChangeShapeType="1"/>
            </p:cNvSpPr>
            <p:nvPr/>
          </p:nvSpPr>
          <p:spPr bwMode="auto">
            <a:xfrm>
              <a:off x="1728" y="816"/>
              <a:ext cx="1248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20"/>
            <p:cNvSpPr>
              <a:spLocks noChangeShapeType="1"/>
            </p:cNvSpPr>
            <p:nvPr/>
          </p:nvSpPr>
          <p:spPr bwMode="auto">
            <a:xfrm>
              <a:off x="1920" y="1200"/>
              <a:ext cx="1056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21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22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24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100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4851400" y="533400"/>
            <a:ext cx="3048000" cy="2895600"/>
          </a:xfrm>
          <a:prstGeom prst="star32">
            <a:avLst>
              <a:gd name="adj" fmla="val 45000"/>
            </a:avLst>
          </a:prstGeom>
          <a:solidFill>
            <a:srgbClr val="99FF33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 là </a:t>
            </a:r>
          </a:p>
          <a:p>
            <a:pPr algn="ctr" eaLnBrk="1" hangingPunct="1"/>
            <a:r>
              <a:rPr lang="en-US" sz="2800" b="1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bội  của 7 </a:t>
            </a:r>
          </a:p>
          <a:p>
            <a:pPr algn="ctr" eaLnBrk="1" hangingPunct="1"/>
            <a:r>
              <a:rPr lang="en-US" sz="2800" b="1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 hơn 30 </a:t>
            </a:r>
          </a:p>
        </p:txBody>
      </p:sp>
    </p:spTree>
    <p:extLst>
      <p:ext uri="{BB962C8B-B14F-4D97-AF65-F5344CB8AC3E}">
        <p14:creationId xmlns:p14="http://schemas.microsoft.com/office/powerpoint/2010/main" val="76828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3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3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utoUpdateAnimBg="0"/>
      <p:bldP spid="14353" grpId="0" build="p" autoUpdateAnimBg="0"/>
      <p:bldP spid="143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5" name="AutoShape 29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77200" cy="3200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CC"/>
          </a:solidFill>
          <a:ln>
            <a:solidFill>
              <a:srgbClr val="990033"/>
            </a:solidFill>
            <a:round/>
            <a:headEnd/>
            <a:tailEnd/>
          </a:ln>
        </p:spPr>
        <p:txBody>
          <a:bodyPr rtlCol="0">
            <a:prstTxWarp prst="textWave1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373" name="Text Box 37"/>
          <p:cNvSpPr>
            <a:spLocks noGrp="1" noChangeArrowheads="1"/>
          </p:cNvSpPr>
          <p:nvPr>
            <p:ph idx="1"/>
          </p:nvPr>
        </p:nvSpPr>
        <p:spPr>
          <a:xfrm>
            <a:off x="762000" y="4495800"/>
            <a:ext cx="7772400" cy="990600"/>
          </a:xfrm>
          <a:prstGeom prst="rect">
            <a:avLst/>
          </a:prstGeom>
          <a:solidFill>
            <a:srgbClr val="FFFF66"/>
          </a:solidFill>
          <a:ln>
            <a:solidFill>
              <a:srgbClr val="990033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thể tìm các bội của một số khác 0 bằng cách nhân số đó lần lượt với 0; 1; 2; 3; 4;..</a:t>
            </a:r>
          </a:p>
        </p:txBody>
      </p:sp>
    </p:spTree>
    <p:extLst>
      <p:ext uri="{BB962C8B-B14F-4D97-AF65-F5344CB8AC3E}">
        <p14:creationId xmlns:p14="http://schemas.microsoft.com/office/powerpoint/2010/main" val="19594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7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077200" cy="579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*Tìm các số tự nhiên x mà x </a:t>
            </a:r>
            <a:r>
              <a:rPr lang="en-US" sz="3200" b="1">
                <a:latin typeface="Times New Roman" pitchFamily="18" charset="0"/>
                <a:sym typeface="Euclid Symbol" pitchFamily="18" charset="2"/>
              </a:rPr>
              <a:t> B(8) và x&lt;40.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latin typeface="Times New Roman" pitchFamily="18" charset="0"/>
              </a:rPr>
              <a:t>Bài giải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93738" y="2393950"/>
            <a:ext cx="8959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B(8) ={ 0 ; 8 ; 16 ; 24 ;  32 ; 40 ; 48 ;56 ; …}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381000"/>
            <a:ext cx="685800" cy="588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?2</a:t>
            </a:r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860425" y="3146425"/>
          <a:ext cx="5616575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663700" imgH="457200" progId="Equation.DSMT4">
                  <p:embed/>
                </p:oleObj>
              </mc:Choice>
              <mc:Fallback>
                <p:oleObj name="Equation" r:id="rId3" imgW="1663700" imgH="457200" progId="Equation.DSMT4">
                  <p:embed/>
                  <p:pic>
                    <p:nvPicPr>
                      <p:cNvPr id="122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146425"/>
                        <a:ext cx="5616575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21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5" grpId="0" autoUpdateAnimBg="0"/>
      <p:bldP spid="15366" grpId="0" autoUpdateAnimBg="0"/>
      <p:bldP spid="12298" grpId="0" animBg="1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10</TotalTime>
  <Words>706</Words>
  <Application>Microsoft Office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Century Schoolbook</vt:lpstr>
      <vt:lpstr>Arial</vt:lpstr>
      <vt:lpstr>Calibri</vt:lpstr>
      <vt:lpstr>Corbel</vt:lpstr>
      <vt:lpstr>Euclid Symbol</vt:lpstr>
      <vt:lpstr>Times New Roman</vt:lpstr>
      <vt:lpstr>Feathered</vt:lpstr>
      <vt:lpstr>Equation</vt:lpstr>
      <vt:lpstr>Tiết 24 – bài 13 Ước và bội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Muốn tìm các bội của một số khác 0  ta làm như thế nào?</vt:lpstr>
      <vt:lpstr>PowerPoint Presentation</vt:lpstr>
      <vt:lpstr>PowerPoint Presentation</vt:lpstr>
      <vt:lpstr>PowerPoint Presentation</vt:lpstr>
      <vt:lpstr> Muốn tìm các ước của số a(a&gt;1) ta làm như thế nào ?</vt:lpstr>
      <vt:lpstr>?3</vt:lpstr>
      <vt:lpstr>Chú ý</vt:lpstr>
      <vt:lpstr>PowerPoint Presentation</vt:lpstr>
      <vt:lpstr>PowerPoint Presentation</vt:lpstr>
      <vt:lpstr> Bài 2: Tìm x, biết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2020-10-24T09:28:51Z</dcterms:created>
  <dcterms:modified xsi:type="dcterms:W3CDTF">2020-10-24T09:39:45Z</dcterms:modified>
</cp:coreProperties>
</file>